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</p:sldIdLst>
  <p:sldSz cx="9144000" cy="6858000" type="screen4x3"/>
  <p:notesSz cx="6858000" cy="9144000"/>
  <p:defaultTextStyle>
    <a:defPPr>
      <a:defRPr lang="ro-RO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D29890-6DC3-48B0-9070-1022838139B6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DFE6CC-D951-47AC-A77E-FB10ECD253BE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72541B-A1C1-46EA-BFEE-211E30D7BAFF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B0CD50-FFF3-41F7-8709-C15F05981E0B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D0853B-1C7B-49C0-9BFB-3725C8EF0D98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99EB0A-5048-48D8-AC0A-EE049A86654D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782AB4-F2BB-44EC-B82B-3EBD04187F7A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57044B-8178-4976-8BA9-FC2BFEFC97D1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D80455-5CE6-4AC1-88BD-8333149EF9AC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F3A912-52FD-456D-8A1C-D1DCDBCBEE74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596456-6817-4AFF-85EC-9500A7C75AAA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0F51D2-7FE9-4C8E-BB32-536F2EEB6348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119FA4-F5D0-44B2-9D23-7D223ADF5661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A5D1B-1467-49DD-9D72-690179A5BCA3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B33203-BBB3-416E-815A-3531CB181416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C873FF-1BFB-4456-97C0-888CE2C627D8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C75F22-41FD-4D1E-A802-B5E5FF767D0C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A8D2A1-5F3F-44AC-9D51-EE6A10A5A703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18B5E3-DCD7-4EB5-AD86-4CAE03D0B58B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5F5141-7B2C-4F4C-B04F-4E89A247E6AA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1BA0C8-EE00-46B0-AD85-C84548F328AA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6AD58F-93BC-4373-951F-BF03F55581B2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  <a:endParaRPr lang="ro-RO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6940227-7717-4B19-A6DD-41A415EC38AA}" type="datetimeFigureOut">
              <a:rPr lang="ro-RO"/>
              <a:pPr>
                <a:defRPr/>
              </a:pPr>
              <a:t>12.05.2022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7B0E0737-1AF9-4A96-8B26-4AB66E2410AE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o-RO" sz="1400" b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APELE ROMÂNIEI</a:t>
            </a:r>
            <a:endParaRPr lang="en-US" sz="1400" b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772400" cy="685800"/>
          </a:xfrm>
        </p:spPr>
        <p:txBody>
          <a:bodyPr/>
          <a:lstStyle/>
          <a:p>
            <a:r>
              <a:rPr lang="ro-RO" sz="10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(Adaptat după </a:t>
            </a:r>
            <a:r>
              <a:rPr lang="ro-RO" sz="1000" i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Manualul de</a:t>
            </a:r>
            <a:r>
              <a:rPr lang="ro-RO" sz="10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ro-RO" sz="1000" i="1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Geografie, clasa a VIII-a</a:t>
            </a:r>
            <a:r>
              <a:rPr lang="ro-RO" sz="10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Silviu Neguț, Carmen-Camelia Rădulescu, Ionuț Popa)</a:t>
            </a:r>
            <a:endParaRPr lang="ro-RO" sz="1000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2052" name="Rectangle 1"/>
          <p:cNvSpPr>
            <a:spLocks noChangeArrowheads="1"/>
          </p:cNvSpPr>
          <p:nvPr/>
        </p:nvSpPr>
        <p:spPr bwMode="auto">
          <a:xfrm>
            <a:off x="214313" y="571500"/>
            <a:ext cx="860583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ro-RO" sz="1000" dirty="0"/>
              <a:t>Examenul național de bacalaureat 20</a:t>
            </a:r>
            <a:r>
              <a:rPr lang="en-US" sz="1000" dirty="0"/>
              <a:t>2</a:t>
            </a:r>
            <a:r>
              <a:rPr lang="ro-RO" sz="1000" dirty="0"/>
              <a:t>2</a:t>
            </a:r>
          </a:p>
          <a:p>
            <a:pPr eaLnBrk="0" hangingPunct="0"/>
            <a:r>
              <a:rPr lang="ro-RO" sz="1000" dirty="0"/>
              <a:t>Proba de evaluare a competențelor digitale  - document de lucru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Content Placeholder 4"/>
          <p:cNvSpPr>
            <a:spLocks noGrp="1"/>
          </p:cNvSpPr>
          <p:nvPr>
            <p:ph sz="half" idx="1"/>
          </p:nvPr>
        </p:nvSpPr>
        <p:spPr>
          <a:xfrm>
            <a:off x="468313" y="908050"/>
            <a:ext cx="2447503" cy="5689600"/>
          </a:xfrm>
        </p:spPr>
        <p:txBody>
          <a:bodyPr/>
          <a:lstStyle/>
          <a:p>
            <a:pPr marL="0" indent="543600" algn="just">
              <a:spcBef>
                <a:spcPts val="288"/>
              </a:spcBef>
              <a:spcAft>
                <a:spcPts val="0"/>
              </a:spcAft>
              <a:buNone/>
            </a:pP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Dunărea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al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doilea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fluviu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ca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lungime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al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Europei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după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Volga,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dar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prin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sistemul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legături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economice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pe care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îl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creează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și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prin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rolul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său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arteră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navigație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care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traversează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continentul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reprezintă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în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fapt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cel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important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fluviu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european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 marL="0" indent="543600" algn="just">
              <a:spcBef>
                <a:spcPts val="288"/>
              </a:spcBef>
              <a:spcAft>
                <a:spcPts val="0"/>
              </a:spcAft>
              <a:buNone/>
            </a:pP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Dunărea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izvorăște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de pe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teritoriul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Germaniei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din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Munții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Pădurea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Neagră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traversează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10 state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și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patru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capitale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și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după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2860 de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kilometri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varsă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în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Marea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Neagră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printr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-o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deltă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</a:t>
            </a:r>
          </a:p>
          <a:p>
            <a:pPr marL="0" indent="543600" algn="just">
              <a:spcBef>
                <a:spcPts val="288"/>
              </a:spcBef>
              <a:spcAft>
                <a:spcPts val="0"/>
              </a:spcAft>
              <a:buNone/>
            </a:pP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Bazinul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hidrografic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al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Dunării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acoperă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suprafață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de 805300 km2, din care 221700 km2 sunt pe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teritoriul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României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</a:t>
            </a:r>
          </a:p>
          <a:p>
            <a:pPr marL="0" indent="543600" algn="just">
              <a:spcBef>
                <a:spcPts val="288"/>
              </a:spcBef>
              <a:spcAft>
                <a:spcPts val="0"/>
              </a:spcAft>
              <a:buNone/>
            </a:pP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teritoriul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României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Dunărea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curge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între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Baziaș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și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Sulina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pe o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lungime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de 1075 km (37,6% din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lungimea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totală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), pe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anumite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sectoare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fiind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graniță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fluvială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cu Serbia, Bulgaria,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Republica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Moldova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și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Ucraina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</a:t>
            </a:r>
          </a:p>
          <a:p>
            <a:pPr marL="0" indent="543600" algn="just">
              <a:spcBef>
                <a:spcPts val="288"/>
              </a:spcBef>
              <a:spcAft>
                <a:spcPts val="0"/>
              </a:spcAft>
              <a:buNone/>
            </a:pP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Dunărea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străbate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numai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țara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noastră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doar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în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sectorul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cuprins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între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Călărași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și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Galați</a:t>
            </a:r>
            <a:r>
              <a:rPr lang="en-US" sz="12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.[…]</a:t>
            </a:r>
          </a:p>
        </p:txBody>
      </p:sp>
      <p:sp>
        <p:nvSpPr>
          <p:cNvPr id="3075" name="Text Box 5"/>
          <p:cNvSpPr txBox="1">
            <a:spLocks noChangeArrowheads="1"/>
          </p:cNvSpPr>
          <p:nvPr/>
        </p:nvSpPr>
        <p:spPr bwMode="auto">
          <a:xfrm>
            <a:off x="539750" y="260350"/>
            <a:ext cx="8353425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 dirty="0"/>
              <a:t>Examenul național de bacalaureat 20</a:t>
            </a:r>
            <a:r>
              <a:rPr lang="en-US" sz="1000" dirty="0"/>
              <a:t>2</a:t>
            </a:r>
            <a:r>
              <a:rPr lang="ro-RO" sz="1000" dirty="0"/>
              <a:t>2 </a:t>
            </a:r>
          </a:p>
          <a:p>
            <a:r>
              <a:rPr lang="ro-RO" sz="1000" dirty="0"/>
              <a:t>Proba de evaluare a competențelor digitale  - document de lucru</a:t>
            </a:r>
            <a:endParaRPr lang="en-GB" sz="1000" dirty="0"/>
          </a:p>
        </p:txBody>
      </p:sp>
      <p:pic>
        <p:nvPicPr>
          <p:cNvPr id="5" name="Imagine 4">
            <a:extLst>
              <a:ext uri="{FF2B5EF4-FFF2-40B4-BE49-F238E27FC236}">
                <a16:creationId xmlns:a16="http://schemas.microsoft.com/office/drawing/2014/main" id="{3A50FA6F-031A-4695-8A64-89E89174D767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95936" y="2060848"/>
            <a:ext cx="3434080" cy="293751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Content Placeholder 2"/>
          <p:cNvSpPr>
            <a:spLocks noGrp="1"/>
          </p:cNvSpPr>
          <p:nvPr>
            <p:ph idx="1"/>
          </p:nvPr>
        </p:nvSpPr>
        <p:spPr>
          <a:xfrm>
            <a:off x="468313" y="1125538"/>
            <a:ext cx="8229600" cy="5268912"/>
          </a:xfrm>
        </p:spPr>
        <p:txBody>
          <a:bodyPr/>
          <a:lstStyle/>
          <a:p>
            <a:pPr marL="0" lvl="1" indent="538163" algn="just" eaLnBrk="1" hangingPunct="1">
              <a:spcBef>
                <a:spcPct val="0"/>
              </a:spcBef>
              <a:buFont typeface="+mj-lt"/>
              <a:buAutoNum type="arabicPeriod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lacuri de munte – în această categorie intră</a:t>
            </a:r>
            <a:r>
              <a:rPr lang="ro-RO" sz="1200" dirty="0">
                <a:latin typeface="Arial" pitchFamily="34" charset="0"/>
                <a:cs typeface="Arial" pitchFamily="34" charset="0"/>
              </a:rPr>
              <a:t>:</a:t>
            </a: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lacurile glaciare [...];</a:t>
            </a:r>
            <a:endParaRPr lang="ro-RO" sz="1200" dirty="0">
              <a:latin typeface="Arial" pitchFamily="34" charset="0"/>
              <a:cs typeface="Arial" pitchFamily="34" charset="0"/>
            </a:endParaRP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lacul vulcanic Sfânta Ana, din masivul Ciomatu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;</a:t>
            </a:r>
            <a:endParaRPr lang="ro-RO" sz="1200" dirty="0">
              <a:latin typeface="Arial" pitchFamily="34" charset="0"/>
              <a:cs typeface="Arial" pitchFamily="34" charset="0"/>
            </a:endParaRP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ro-RO" sz="1200" dirty="0">
                <a:latin typeface="Arial" pitchFamily="34" charset="0"/>
                <a:cs typeface="Arial" pitchFamily="34" charset="0"/>
              </a:rPr>
              <a:t>lacuri de baraj natural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 […];</a:t>
            </a: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en-US" sz="1200" dirty="0" err="1">
                <a:latin typeface="Arial" pitchFamily="34" charset="0"/>
                <a:cs typeface="Arial" pitchFamily="34" charset="0"/>
              </a:rPr>
              <a:t>lacuri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 </a:t>
            </a:r>
            <a:r>
              <a:rPr lang="en-US" sz="1200" dirty="0" err="1">
                <a:latin typeface="Arial" pitchFamily="34" charset="0"/>
                <a:cs typeface="Arial" pitchFamily="34" charset="0"/>
              </a:rPr>
              <a:t>formate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 </a:t>
            </a:r>
            <a:r>
              <a:rPr lang="ro-RO" sz="1200" dirty="0">
                <a:latin typeface="Arial" pitchFamily="34" charset="0"/>
                <a:cs typeface="Arial" pitchFamily="34" charset="0"/>
              </a:rPr>
              <a:t>î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n </a:t>
            </a:r>
            <a:r>
              <a:rPr lang="en-US" sz="1200" dirty="0" err="1">
                <a:latin typeface="Arial" pitchFamily="34" charset="0"/>
                <a:cs typeface="Arial" pitchFamily="34" charset="0"/>
              </a:rPr>
              <a:t>depresiuni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 </a:t>
            </a:r>
            <a:r>
              <a:rPr lang="en-US" sz="1200" dirty="0" err="1">
                <a:latin typeface="Arial" pitchFamily="34" charset="0"/>
                <a:cs typeface="Arial" pitchFamily="34" charset="0"/>
              </a:rPr>
              <a:t>carstice</a:t>
            </a:r>
            <a:r>
              <a:rPr lang="ro-RO" sz="1200" dirty="0">
                <a:latin typeface="Arial" pitchFamily="34" charset="0"/>
                <a:cs typeface="Arial" pitchFamily="34" charset="0"/>
              </a:rPr>
              <a:t> 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[…];</a:t>
            </a: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lacuri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formate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în foste ocne de sare [...];</a:t>
            </a:r>
            <a:endParaRPr lang="en-US" sz="12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lacuri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antropice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[…].</a:t>
            </a:r>
            <a:endParaRPr lang="ro-RO" sz="1200" dirty="0">
              <a:latin typeface="Arial" pitchFamily="34" charset="0"/>
              <a:cs typeface="Arial" pitchFamily="34" charset="0"/>
            </a:endParaRPr>
          </a:p>
          <a:p>
            <a:pPr marL="0" lvl="1" indent="538163" algn="just" eaLnBrk="1" hangingPunct="1">
              <a:spcBef>
                <a:spcPct val="0"/>
              </a:spcBef>
              <a:buFont typeface="+mj-lt"/>
              <a:buAutoNum type="arabicPeriod"/>
            </a:pPr>
            <a:r>
              <a:rPr lang="ro-RO" sz="1200" dirty="0">
                <a:latin typeface="Arial" pitchFamily="34" charset="0"/>
                <a:cs typeface="Arial" pitchFamily="34" charset="0"/>
              </a:rPr>
              <a:t>l</a:t>
            </a:r>
            <a:r>
              <a:rPr lang="en-US" sz="1200" dirty="0" err="1">
                <a:latin typeface="Arial" pitchFamily="34" charset="0"/>
                <a:cs typeface="Arial" pitchFamily="34" charset="0"/>
              </a:rPr>
              <a:t>acuri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 de deal </a:t>
            </a:r>
            <a:r>
              <a:rPr lang="ro-RO" sz="1200" dirty="0">
                <a:latin typeface="Arial" pitchFamily="34" charset="0"/>
                <a:cs typeface="Arial" pitchFamily="34" charset="0"/>
              </a:rPr>
              <a:t>și podiș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:</a:t>
            </a:r>
            <a:endParaRPr lang="ro-RO" sz="1200" dirty="0">
              <a:latin typeface="Arial" pitchFamily="34" charset="0"/>
              <a:cs typeface="Arial" pitchFamily="34" charset="0"/>
            </a:endParaRP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lacuri formate în masive de sare [...];</a:t>
            </a:r>
            <a:endParaRPr lang="en-US" sz="12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lacuri carstice [...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itchFamily="34" charset="0"/>
              </a:rPr>
              <a:t>]</a:t>
            </a:r>
            <a:r>
              <a:rPr lang="ro-RO" sz="1200" dirty="0">
                <a:latin typeface="Arial" panose="020B0604020202020204" pitchFamily="34" charset="0"/>
                <a:cs typeface="Arial" pitchFamily="34" charset="0"/>
              </a:rPr>
              <a:t>;</a:t>
            </a: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limanuri fluviatile [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…]</a:t>
            </a:r>
            <a:r>
              <a:rPr lang="ro-RO" sz="1200" dirty="0">
                <a:latin typeface="Arial" panose="020B0604020202020204" pitchFamily="34" charset="0"/>
                <a:cs typeface="Arial" pitchFamily="34" charset="0"/>
              </a:rPr>
              <a:t>;</a:t>
            </a: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iazuri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amenajate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pentru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piscicultur</a:t>
            </a: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ă și irigații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[…];</a:t>
            </a: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lacuri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de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acumulare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/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hidroenergetice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[…].</a:t>
            </a:r>
            <a:endParaRPr lang="ro-RO" sz="1200" dirty="0">
              <a:latin typeface="Arial" pitchFamily="34" charset="0"/>
              <a:cs typeface="Arial" pitchFamily="34" charset="0"/>
            </a:endParaRPr>
          </a:p>
          <a:p>
            <a:pPr marL="0" lvl="1" indent="538163" algn="just" eaLnBrk="1" hangingPunct="1">
              <a:spcBef>
                <a:spcPct val="0"/>
              </a:spcBef>
              <a:buFont typeface="+mj-lt"/>
              <a:buAutoNum type="arabicPeriod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lacuri de câmpie – includ mai multe tipuri genetice, atât naturale, cât și antropice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:</a:t>
            </a: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limanuri fluviatile [...];</a:t>
            </a:r>
            <a:endParaRPr lang="en-US" sz="1200" dirty="0">
              <a:effectLst/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lacuri formate în crovuri [...];</a:t>
            </a:r>
            <a:endParaRPr lang="en-US" sz="12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ro-RO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lacuri hidroenergetice […]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;</a:t>
            </a:r>
          </a:p>
          <a:p>
            <a:pPr marL="400050" lvl="2" indent="538163" algn="just" eaLnBrk="1" hangingPunct="1">
              <a:spcBef>
                <a:spcPct val="0"/>
              </a:spcBef>
              <a:buFont typeface="+mj-lt"/>
              <a:buAutoNum type="alphaLcParenR"/>
            </a:pP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lacuri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amenajate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pentru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200" dirty="0" err="1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agrement</a:t>
            </a:r>
            <a:r>
              <a:rPr lang="en-US" sz="12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[…]</a:t>
            </a:r>
          </a:p>
        </p:txBody>
      </p:sp>
      <p:sp>
        <p:nvSpPr>
          <p:cNvPr id="4099" name="Rectangle 4"/>
          <p:cNvSpPr>
            <a:spLocks noChangeArrowheads="1"/>
          </p:cNvSpPr>
          <p:nvPr/>
        </p:nvSpPr>
        <p:spPr bwMode="auto">
          <a:xfrm>
            <a:off x="539750" y="260350"/>
            <a:ext cx="784860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o-RO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  <a:t>Examenul național de bacalaureat 20</a:t>
            </a:r>
            <a:r>
              <a:rPr kumimoji="0" 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  <a:t>2</a:t>
            </a:r>
            <a:r>
              <a:rPr kumimoji="0" lang="ro-RO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  <a:t>2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o-RO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Arial" charset="0"/>
              </a:rPr>
              <a:t>Proba de evaluare a competențelor digitale  - document de lucru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183</TotalTime>
  <Words>345</Words>
  <Application>Microsoft Office PowerPoint</Application>
  <PresentationFormat>Expunere pe ecran (4:3)</PresentationFormat>
  <Paragraphs>31</Paragraphs>
  <Slides>3</Slides>
  <Notes>0</Notes>
  <HiddenSlides>0</HiddenSlides>
  <MMClips>0</MMClips>
  <ScaleCrop>false</ScaleCrop>
  <HeadingPairs>
    <vt:vector size="6" baseType="variant">
      <vt:variant>
        <vt:lpstr>Fonturi utilizate</vt:lpstr>
      </vt:variant>
      <vt:variant>
        <vt:i4>3</vt:i4>
      </vt:variant>
      <vt:variant>
        <vt:lpstr>Temă</vt:lpstr>
      </vt:variant>
      <vt:variant>
        <vt:i4>1</vt:i4>
      </vt:variant>
      <vt:variant>
        <vt:lpstr>Titluri diapozitive</vt:lpstr>
      </vt:variant>
      <vt:variant>
        <vt:i4>3</vt:i4>
      </vt:variant>
    </vt:vector>
  </HeadingPairs>
  <TitlesOfParts>
    <vt:vector size="7" baseType="lpstr">
      <vt:lpstr>Arial</vt:lpstr>
      <vt:lpstr>Calibri</vt:lpstr>
      <vt:lpstr>Times New Roman</vt:lpstr>
      <vt:lpstr>Office Theme</vt:lpstr>
      <vt:lpstr>APELE ROMÂNIEI</vt:lpstr>
      <vt:lpstr>Prezentare PowerPoint</vt:lpstr>
      <vt:lpstr>Prezentare PowerPoint</vt:lpstr>
    </vt:vector>
  </TitlesOfParts>
  <Company>Hewlett-Packard Company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SALARIUL</dc:title>
  <dc:creator>CNEE</dc:creator>
  <cp:lastModifiedBy>CNPEE</cp:lastModifiedBy>
  <cp:revision>91</cp:revision>
  <dcterms:created xsi:type="dcterms:W3CDTF">2010-01-11T15:51:42Z</dcterms:created>
  <dcterms:modified xsi:type="dcterms:W3CDTF">2022-05-12T15:35:32Z</dcterms:modified>
</cp:coreProperties>
</file>

<file path=docProps/thumbnail.jpeg>
</file>